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handoutMasterIdLst>
    <p:handoutMasterId r:id="rId17"/>
  </p:handoutMasterIdLst>
  <p:sldIdLst>
    <p:sldId id="509" r:id="rId2"/>
    <p:sldId id="520" r:id="rId3"/>
    <p:sldId id="516" r:id="rId4"/>
    <p:sldId id="521" r:id="rId5"/>
    <p:sldId id="522" r:id="rId6"/>
    <p:sldId id="523" r:id="rId7"/>
    <p:sldId id="524" r:id="rId8"/>
    <p:sldId id="513" r:id="rId9"/>
    <p:sldId id="514" r:id="rId10"/>
    <p:sldId id="515" r:id="rId11"/>
    <p:sldId id="525" r:id="rId12"/>
    <p:sldId id="526" r:id="rId13"/>
    <p:sldId id="519" r:id="rId14"/>
    <p:sldId id="52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1A6C9E"/>
    <a:srgbClr val="29679F"/>
    <a:srgbClr val="3F4E63"/>
    <a:srgbClr val="518DBF"/>
    <a:srgbClr val="95BAD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693" autoAdjust="0"/>
    <p:restoredTop sz="94660" autoAdjust="0"/>
  </p:normalViewPr>
  <p:slideViewPr>
    <p:cSldViewPr snapToGrid="0">
      <p:cViewPr>
        <p:scale>
          <a:sx n="70" d="100"/>
          <a:sy n="70" d="100"/>
        </p:scale>
        <p:origin x="-1272" y="-8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3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93EB73-C6F6-4DA6-AA9A-2A319D636A08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31738C-F814-4E14-95D6-CE99A03C3BE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A4454F-3801-47BF-9E5F-164916074F83}" type="datetimeFigureOut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8EC59-FA10-4241-A1B4-D4E1DCB7AB7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4259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C16EA-352D-4729-A53C-514A58995EE1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6417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1E3C8-D7AF-423E-B089-AC568F56A238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643453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458526-06A9-4261-BC3A-856F0EEA024A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29196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45DF7-42DE-46A3-951C-EEE7A7DA06A3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0129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BF9A1-9F26-4620-AC9B-957AC605D1E4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82012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A5BB4E-C031-4E3E-8454-F5918C3647E0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10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4AB71-DA64-45BE-AE94-CBAA9EACBF9C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326786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8E11D8-F1D7-4F70-A81F-9FD639945D2C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3908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4FA09-816C-4E1A-BF65-47F4E855351B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45270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87CE2-FB16-46AF-B995-16011E88DAE6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31623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3DF7B1-AA03-421E-8489-9CD4C87D27DE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94510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6DBBC-B234-40DF-8CB6-7E8DAB217E9A}" type="datetime1">
              <a:rPr lang="ru-RU" smtClean="0"/>
              <a:pPr/>
              <a:t>23.04.2021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86F8B-FD7B-4C4E-A859-B9C12A93876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692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_edu@ineu.edu.kz" TargetMode="External"/><Relationship Id="rId2" Type="http://schemas.openxmlformats.org/officeDocument/2006/relationships/hyperlink" Target="mailto:abop_edu@ineu.k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ir_cio@ineu.k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cdo.ineu.kz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3" name="Объект 3"/>
          <p:cNvSpPr>
            <a:spLocks noGrp="1"/>
          </p:cNvSpPr>
          <p:nvPr>
            <p:ph sz="quarter" idx="1"/>
          </p:nvPr>
        </p:nvSpPr>
        <p:spPr>
          <a:xfrm>
            <a:off x="278121" y="1575460"/>
            <a:ext cx="8665770" cy="4074713"/>
          </a:xfrm>
          <a:ln w="0"/>
        </p:spPr>
        <p:txBody>
          <a:bodyPr>
            <a:noAutofit/>
          </a:bodyPr>
          <a:lstStyle/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Организация </a:t>
            </a:r>
            <a:r>
              <a:rPr lang="kk-KZ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весенней </a:t>
            </a:r>
            <a:r>
              <a:rPr lang="kk-KZ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экзаменационной сесси</a:t>
            </a: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 </a:t>
            </a:r>
          </a:p>
          <a:p>
            <a:pPr marL="0" indent="0" algn="ctr">
              <a:buNone/>
              <a:defRPr/>
            </a:pPr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в </a:t>
            </a:r>
            <a:r>
              <a:rPr lang="ru-RU" sz="4000" b="1" dirty="0" err="1" smtClean="0">
                <a:solidFill>
                  <a:schemeClr val="accent1">
                    <a:lumMod val="50000"/>
                  </a:schemeClr>
                </a:solidFill>
                <a:cs typeface="Times New Roman" pitchFamily="18" charset="0"/>
              </a:rPr>
              <a:t>ИнЕУ</a:t>
            </a: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endParaRPr lang="ru-RU" sz="4000" b="1" dirty="0" smtClean="0">
              <a:solidFill>
                <a:schemeClr val="accent1">
                  <a:lumMod val="50000"/>
                </a:schemeClr>
              </a:solidFill>
              <a:cs typeface="Times New Roman" pitchFamily="18" charset="0"/>
            </a:endParaRP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Павлодар </a:t>
            </a:r>
          </a:p>
          <a:p>
            <a:pPr marL="0" indent="0" algn="ctr">
              <a:buNone/>
              <a:defRPr/>
            </a:pPr>
            <a:r>
              <a:rPr lang="ru-RU" sz="1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2021</a:t>
            </a:r>
            <a:endParaRPr lang="ru-RU" sz="1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287338" y="908050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1881" y="104853"/>
            <a:ext cx="8312727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с применением ДОТ (1, 2 курс)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61527" y="642348"/>
            <a:ext cx="7488832" cy="56169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000" dirty="0" smtClean="0"/>
              <a:t>15 тестов по 10 вопросов. База из 150 тестов</a:t>
            </a:r>
            <a:endParaRPr lang="ru-RU" sz="2000" dirty="0" smtClean="0"/>
          </a:p>
          <a:p>
            <a:r>
              <a:rPr lang="kk-KZ" sz="2000" dirty="0" smtClean="0"/>
              <a:t>ТУ1 = (</a:t>
            </a:r>
            <a:r>
              <a:rPr lang="kk-KZ" sz="2000" dirty="0" smtClean="0"/>
              <a:t>тесты 1</a:t>
            </a:r>
            <a:r>
              <a:rPr lang="kk-KZ" sz="2000" dirty="0" smtClean="0"/>
              <a:t>+...+</a:t>
            </a:r>
            <a:r>
              <a:rPr lang="kk-KZ" sz="2000" dirty="0" smtClean="0"/>
              <a:t>тесты 8)/</a:t>
            </a:r>
            <a:r>
              <a:rPr lang="kk-KZ" sz="2000" dirty="0" smtClean="0"/>
              <a:t>8</a:t>
            </a:r>
            <a:endParaRPr lang="ru-RU" sz="2000" dirty="0" smtClean="0"/>
          </a:p>
          <a:p>
            <a:r>
              <a:rPr lang="kk-KZ" sz="2000" dirty="0" smtClean="0"/>
              <a:t>ТУ2 = (</a:t>
            </a:r>
            <a:r>
              <a:rPr lang="kk-KZ" sz="2000" dirty="0" smtClean="0"/>
              <a:t>тесты 9+...+тесты 15)/7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РК1 = СРС 1</a:t>
            </a:r>
            <a:endParaRPr lang="ru-RU" sz="2000" dirty="0" smtClean="0"/>
          </a:p>
          <a:p>
            <a:r>
              <a:rPr lang="kk-KZ" sz="2000" dirty="0" smtClean="0"/>
              <a:t>РК2 = СРС 2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Р1=1/3 * ТУ1 + 2/3 * РК1</a:t>
            </a:r>
            <a:endParaRPr lang="ru-RU" sz="2000" dirty="0" smtClean="0"/>
          </a:p>
          <a:p>
            <a:r>
              <a:rPr lang="kk-KZ" sz="2000" dirty="0" smtClean="0"/>
              <a:t>Р2=1/3 * ТУ2 + 2/3 * РК2</a:t>
            </a:r>
            <a:endParaRPr lang="ru-RU" sz="2000" dirty="0" smtClean="0"/>
          </a:p>
          <a:p>
            <a:endParaRPr lang="kk-KZ" sz="2000" dirty="0" smtClean="0"/>
          </a:p>
          <a:p>
            <a:r>
              <a:rPr lang="kk-KZ" sz="2000" dirty="0" smtClean="0"/>
              <a:t>РД = (Р1+Р2)/2</a:t>
            </a:r>
            <a:endParaRPr lang="ru-RU" sz="20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ТУ1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kk-KZ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ТУ2, РК1, РК2, Р1, Р2, РД </a:t>
            </a:r>
            <a:r>
              <a:rPr lang="ru-RU" sz="20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 = 50</a:t>
            </a:r>
          </a:p>
          <a:p>
            <a:pPr algn="ctr"/>
            <a:r>
              <a:rPr lang="ru-RU" sz="2300" dirty="0" smtClean="0"/>
              <a:t>Для дисциплин без курсового проекта/работы</a:t>
            </a:r>
          </a:p>
          <a:p>
            <a:pPr algn="ctr"/>
            <a:r>
              <a:rPr lang="kk-KZ" sz="2300" b="1" dirty="0" smtClean="0">
                <a:solidFill>
                  <a:srgbClr val="C00000"/>
                </a:solidFill>
              </a:rPr>
              <a:t>ИО = 0,6*РД+0,4*Экзамен</a:t>
            </a:r>
            <a:endParaRPr lang="ru-RU" sz="2300" b="1" dirty="0" smtClean="0">
              <a:solidFill>
                <a:srgbClr val="C00000"/>
              </a:solidFill>
            </a:endParaRPr>
          </a:p>
          <a:p>
            <a:pPr algn="ctr"/>
            <a:endParaRPr lang="ru-RU" sz="2300" dirty="0" smtClean="0"/>
          </a:p>
          <a:p>
            <a:pPr algn="ctr"/>
            <a:r>
              <a:rPr lang="ru-RU" sz="2300" dirty="0" smtClean="0"/>
              <a:t>Для дисциплин с курсовым проектом/работой</a:t>
            </a:r>
          </a:p>
          <a:p>
            <a:pPr lvl="0" algn="ctr"/>
            <a:r>
              <a:rPr lang="en-US" sz="2300" b="1" dirty="0" smtClean="0">
                <a:solidFill>
                  <a:srgbClr val="C00000"/>
                </a:solidFill>
              </a:rPr>
              <a:t>И</a:t>
            </a:r>
            <a:r>
              <a:rPr lang="ru-RU" sz="2300" b="1" dirty="0" smtClean="0">
                <a:solidFill>
                  <a:srgbClr val="C00000"/>
                </a:solidFill>
              </a:rPr>
              <a:t>О</a:t>
            </a:r>
            <a:r>
              <a:rPr lang="en-US" sz="2300" b="1" dirty="0" smtClean="0">
                <a:solidFill>
                  <a:srgbClr val="C00000"/>
                </a:solidFill>
              </a:rPr>
              <a:t>=РД*0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6+</a:t>
            </a:r>
            <a:r>
              <a:rPr lang="ru-RU" sz="2300" b="1" dirty="0" smtClean="0">
                <a:solidFill>
                  <a:srgbClr val="C00000"/>
                </a:solidFill>
              </a:rPr>
              <a:t>Экзамен</a:t>
            </a:r>
            <a:r>
              <a:rPr lang="en-US" sz="2300" b="1" dirty="0" smtClean="0">
                <a:solidFill>
                  <a:srgbClr val="C00000"/>
                </a:solidFill>
              </a:rPr>
              <a:t>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2+КУРСОВАЯ *0</a:t>
            </a:r>
            <a:r>
              <a:rPr lang="ru-RU" sz="2300" b="1" dirty="0" smtClean="0">
                <a:solidFill>
                  <a:srgbClr val="C00000"/>
                </a:solidFill>
              </a:rPr>
              <a:t>,</a:t>
            </a:r>
            <a:r>
              <a:rPr lang="en-US" sz="2300" b="1" dirty="0" smtClean="0">
                <a:solidFill>
                  <a:srgbClr val="C00000"/>
                </a:solidFill>
              </a:rPr>
              <a:t>2</a:t>
            </a:r>
            <a:endParaRPr lang="ru-RU" sz="23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Основной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817121"/>
          </a:xfrm>
        </p:spPr>
        <p:txBody>
          <a:bodyPr>
            <a:noAutofit/>
          </a:bodyPr>
          <a:lstStyle/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Порядок проведения текущего контроля успеваемости, промежуточной и итоговой аттестации обучающихся определяется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ИнЕУ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требованиями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Академической политики.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Контроль над ходом проведения экзаменационной сессии осуществляет Офис регистратора.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26 апреля 2021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года для повышения качества обучения по каждой дисциплине организуется Анкетирование в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Личном кабинете студента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Экзаменационный тест состоит из 40 вопросов. На экзамен отводится  50 минут, на сдачу экзаменационного теста  дается 1 попытка. Возможно прохождение пробных тестов перед экзаменом, на которые дается 10 попыток.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Слепое оценивание включает от 1-го до 10-ти вопросов. На сдачу экзамена выделяется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90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минут. Повторная попытка исключена. </a:t>
            </a: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Итоговая оценка (ИО) формируется автоматически в системе по формуле: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дисциплин без курсового проекта/работы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ИО = 0,6*РД+0,4*Экзамен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для дисциплин с курсовым проектом/работой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ИО=РД*0,6+Экзамен*0,2+КУРСОВАЯ *0,2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Апелляция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Обучающемуся дается возможность апелляции экзаменационной оценки в следующих случаях: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студент не согласен с оценкой из-за некорректно составленных вопросов;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при технических неполадках: сбой сети, программы, отключение электричества;</a:t>
            </a:r>
          </a:p>
          <a:p>
            <a:pPr lvl="0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другие причины (необходимо указать).</a:t>
            </a: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Обучающийся подает заявление на апелляцию в день экзамена, но не позднее 24 часов с момента окончания экзамена, на сайте Центра обслуживания студентов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раздел «Заявление на апелляцию». Заявление поступает в Офис регистратора, факт указанной причины проверяется технической службой и кафедрой. В случае одобрения, студенту предоставляется возможность сдать экзамен повторно. Сроки повторной сдачи экзамена доводятся до студента через деканат, при этом экзаменационные задания остаются прежними. 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Консультативная поддержка студентов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r>
              <a:rPr lang="kk-K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+7 701 031 2433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коллцентр – по любым вопросам</a:t>
            </a: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Кайдарова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Саида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Ерболатовна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декан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факультета бизнеса, образования и права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+7 (7182) 31-42-78, 31-42-30, 31-42-96(</a:t>
            </a:r>
            <a:r>
              <a:rPr lang="ru-RU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138)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abop_edu@ineu.kz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Шуленова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Асем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Манарбековна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– зам.декана инженерно-технологического факультета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Телефон: 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+7 (7182) 67-30-57, 67-30-52 (вн.218)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Электронный адрес: 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zam_itf@ineu.kz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dot.ineu.kz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материалы по организации учебного процесса с применением ДОТ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qyzmet.ineu.kz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виртуальный офис регистратора и центр обслуживания студентов</a:t>
            </a:r>
          </a:p>
          <a:p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электронная почта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dir_cio@ineu.kz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 – по любым вопросам</a:t>
            </a:r>
          </a:p>
          <a:p>
            <a:endParaRPr lang="kk-KZ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ЖЕЛАЕМ  УСПЕШНОЙ СДАЧИ ЭКЗАМЕНАЦИОННОЙ СЕССИИ !</a:t>
            </a:r>
          </a:p>
          <a:p>
            <a:pPr algn="ctr"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86F8B-FD7B-4C4E-A859-B9C12A93876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Инструкция по проведению экзаменационной сессии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marL="0" indent="5318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личном кабинете студента, на сайте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http://dot.ineu.kz/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531813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можете ознакомиться со следующими документами: 	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  Инструкция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организации промежуточной и итоговой 	аттестации обучающихся в Инновационном Евразийском 	университете </a:t>
            </a:r>
            <a:r>
              <a:rPr lang="kk-KZ" sz="2400" dirty="0" smtClean="0">
                <a:latin typeface="Times New Roman" pitchFamily="18" charset="0"/>
                <a:cs typeface="Times New Roman" pitchFamily="18" charset="0"/>
              </a:rPr>
              <a:t>в период пандемии коронавирусной 	инфекции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COVID-19 (подробно прописаны формы 	проведения промежуточной и итоговой аттестации, а 	также порядок их проведения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Инструкция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 организации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летней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экзаменационной 	сессии;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Инструкции по сдаче экзамена методом слепого 	оценивания;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	Инструкция по работе с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прокторингом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и др.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88C1C61-3575-4DFB-9296-D84011E10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68240"/>
            <a:ext cx="7886700" cy="549274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Личный кабинет  студента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xmlns="" id="{5185FACB-F49C-4FD3-A68B-7303F8A84973}"/>
              </a:ext>
            </a:extLst>
          </p:cNvPr>
          <p:cNvSpPr txBox="1"/>
          <p:nvPr/>
        </p:nvSpPr>
        <p:spPr>
          <a:xfrm>
            <a:off x="1026220" y="972657"/>
            <a:ext cx="2970000" cy="3477875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Доска объявлений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Личная карточка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Индивид.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учебный 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план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Зачетная книжка 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Регистрация </a:t>
            </a:r>
            <a:r>
              <a:rPr lang="ru-RU" sz="2000" dirty="0">
                <a:latin typeface="+mj-lt"/>
              </a:rPr>
              <a:t>на дисциплины и </a:t>
            </a:r>
            <a:r>
              <a:rPr lang="ru-RU" sz="2000" dirty="0" smtClean="0">
                <a:latin typeface="+mj-lt"/>
              </a:rPr>
              <a:t>преподавателей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Учет оплаты </a:t>
            </a:r>
            <a:endParaRPr lang="ru-RU" sz="2000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Расписание занятий</a:t>
            </a:r>
            <a:endParaRPr lang="ru-RU" sz="2000" dirty="0">
              <a:latin typeface="+mj-lt"/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ru-RU" sz="2000" dirty="0" smtClean="0">
                <a:latin typeface="+mj-lt"/>
              </a:rPr>
              <a:t>Задолженности </a:t>
            </a:r>
            <a:endParaRPr lang="ru-RU" sz="2000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BE757980-7DDA-4432-9F76-0C66A9B62E9A}"/>
              </a:ext>
            </a:extLst>
          </p:cNvPr>
          <p:cNvSpPr txBox="1"/>
          <p:nvPr/>
        </p:nvSpPr>
        <p:spPr>
          <a:xfrm>
            <a:off x="4830581" y="945362"/>
            <a:ext cx="2970000" cy="4093428"/>
          </a:xfrm>
          <a:prstGeom prst="rect">
            <a:avLst/>
          </a:prstGeom>
          <a:noFill/>
          <a:ln>
            <a:solidFill>
              <a:schemeClr val="accent2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Научная </a:t>
            </a:r>
            <a:r>
              <a:rPr lang="ru-RU" sz="2000" b="1" dirty="0">
                <a:latin typeface="+mj-lt"/>
              </a:rPr>
              <a:t>библиотека </a:t>
            </a:r>
            <a:r>
              <a:rPr lang="ru-RU" sz="2000" b="1" dirty="0" err="1" smtClean="0">
                <a:latin typeface="+mj-lt"/>
              </a:rPr>
              <a:t>ИнЕУ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Полезные ссылки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>
                <a:solidFill>
                  <a:srgbClr val="FF0000"/>
                </a:solidFill>
                <a:latin typeface="+mj-lt"/>
              </a:rPr>
              <a:t>Антиплагиат</a:t>
            </a:r>
            <a:endParaRPr lang="ru-RU" sz="2000" b="1" dirty="0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kk-KZ" sz="2000" b="1" dirty="0" err="1">
                <a:solidFill>
                  <a:srgbClr val="FF0000"/>
                </a:solidFill>
                <a:latin typeface="+mj-lt"/>
              </a:rPr>
              <a:t>График экзаменов</a:t>
            </a:r>
            <a:endParaRPr lang="ru-RU" sz="2000" b="1" dirty="0" err="1">
              <a:solidFill>
                <a:srgbClr val="FF0000"/>
              </a:solidFill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InEU-Proctoring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Мои заявки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err="1" smtClean="0">
                <a:solidFill>
                  <a:srgbClr val="FF0000"/>
                </a:solidFill>
                <a:latin typeface="+mj-lt"/>
              </a:rPr>
              <a:t>Онлайн-услуги</a:t>
            </a:r>
            <a:r>
              <a:rPr lang="ru-RU" sz="2000" b="1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ru-RU" sz="2000" b="1" dirty="0">
                <a:solidFill>
                  <a:srgbClr val="FF0000"/>
                </a:solidFill>
                <a:latin typeface="+mj-lt"/>
              </a:rPr>
              <a:t>для студентов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 smtClean="0">
                <a:latin typeface="+mj-lt"/>
              </a:rPr>
              <a:t>Обмен сообщениями</a:t>
            </a:r>
            <a:endParaRPr lang="ru-RU" sz="2000" b="1" dirty="0">
              <a:latin typeface="+mj-lt"/>
            </a:endParaRP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solidFill>
                  <a:srgbClr val="FF0000"/>
                </a:solidFill>
                <a:latin typeface="+mj-lt"/>
              </a:rPr>
              <a:t>Инструкции</a:t>
            </a:r>
          </a:p>
          <a:p>
            <a:pPr marL="285750" lvl="0" indent="-285750">
              <a:buFont typeface="Courier New" panose="02070309020205020404" pitchFamily="49" charset="0"/>
              <a:buChar char="o"/>
            </a:pPr>
            <a:r>
              <a:rPr lang="ru-RU" sz="2000" b="1" dirty="0">
                <a:latin typeface="+mj-lt"/>
              </a:rPr>
              <a:t>Дополнительная информация</a:t>
            </a:r>
          </a:p>
        </p:txBody>
      </p:sp>
      <p:sp>
        <p:nvSpPr>
          <p:cNvPr id="18" name="Freeform 1028">
            <a:extLst>
              <a:ext uri="{FF2B5EF4-FFF2-40B4-BE49-F238E27FC236}">
                <a16:creationId xmlns:a16="http://schemas.microsoft.com/office/drawing/2014/main" xmlns="" id="{A98B9E35-37B4-4FE5-87E0-32FE1668E11C}"/>
              </a:ext>
            </a:extLst>
          </p:cNvPr>
          <p:cNvSpPr>
            <a:spLocks noEditPoints="1"/>
          </p:cNvSpPr>
          <p:nvPr/>
        </p:nvSpPr>
        <p:spPr bwMode="auto">
          <a:xfrm>
            <a:off x="306189" y="720119"/>
            <a:ext cx="512677" cy="590066"/>
          </a:xfrm>
          <a:custGeom>
            <a:avLst/>
            <a:gdLst>
              <a:gd name="T0" fmla="*/ 2315 w 3604"/>
              <a:gd name="T1" fmla="*/ 1678 h 3007"/>
              <a:gd name="T2" fmla="*/ 2613 w 3604"/>
              <a:gd name="T3" fmla="*/ 1921 h 3007"/>
              <a:gd name="T4" fmla="*/ 2729 w 3604"/>
              <a:gd name="T5" fmla="*/ 2297 h 3007"/>
              <a:gd name="T6" fmla="*/ 2655 w 3604"/>
              <a:gd name="T7" fmla="*/ 2873 h 3007"/>
              <a:gd name="T8" fmla="*/ 2444 w 3604"/>
              <a:gd name="T9" fmla="*/ 2942 h 3007"/>
              <a:gd name="T10" fmla="*/ 2054 w 3604"/>
              <a:gd name="T11" fmla="*/ 3002 h 3007"/>
              <a:gd name="T12" fmla="*/ 1556 w 3604"/>
              <a:gd name="T13" fmla="*/ 2987 h 3007"/>
              <a:gd name="T14" fmla="*/ 967 w 3604"/>
              <a:gd name="T15" fmla="*/ 2860 h 3007"/>
              <a:gd name="T16" fmla="*/ 958 w 3604"/>
              <a:gd name="T17" fmla="*/ 2097 h 3007"/>
              <a:gd name="T18" fmla="*/ 1174 w 3604"/>
              <a:gd name="T19" fmla="*/ 1778 h 3007"/>
              <a:gd name="T20" fmla="*/ 1535 w 3604"/>
              <a:gd name="T21" fmla="*/ 1629 h 3007"/>
              <a:gd name="T22" fmla="*/ 3128 w 3604"/>
              <a:gd name="T23" fmla="*/ 1114 h 3007"/>
              <a:gd name="T24" fmla="*/ 3449 w 3604"/>
              <a:gd name="T25" fmla="*/ 1328 h 3007"/>
              <a:gd name="T26" fmla="*/ 3600 w 3604"/>
              <a:gd name="T27" fmla="*/ 1686 h 3007"/>
              <a:gd name="T28" fmla="*/ 3548 w 3604"/>
              <a:gd name="T29" fmla="*/ 2325 h 3007"/>
              <a:gd name="T30" fmla="*/ 3368 w 3604"/>
              <a:gd name="T31" fmla="*/ 2388 h 3007"/>
              <a:gd name="T32" fmla="*/ 3012 w 3604"/>
              <a:gd name="T33" fmla="*/ 2454 h 3007"/>
              <a:gd name="T34" fmla="*/ 2828 w 3604"/>
              <a:gd name="T35" fmla="*/ 2089 h 3007"/>
              <a:gd name="T36" fmla="*/ 2626 w 3604"/>
              <a:gd name="T37" fmla="*/ 1741 h 3007"/>
              <a:gd name="T38" fmla="*/ 2281 w 3604"/>
              <a:gd name="T39" fmla="*/ 1534 h 3007"/>
              <a:gd name="T40" fmla="*/ 2466 w 3604"/>
              <a:gd name="T41" fmla="*/ 1213 h 3007"/>
              <a:gd name="T42" fmla="*/ 1180 w 3604"/>
              <a:gd name="T43" fmla="*/ 1151 h 3007"/>
              <a:gd name="T44" fmla="*/ 1333 w 3604"/>
              <a:gd name="T45" fmla="*/ 1489 h 3007"/>
              <a:gd name="T46" fmla="*/ 1080 w 3604"/>
              <a:gd name="T47" fmla="*/ 1695 h 3007"/>
              <a:gd name="T48" fmla="*/ 850 w 3604"/>
              <a:gd name="T49" fmla="*/ 2023 h 3007"/>
              <a:gd name="T50" fmla="*/ 716 w 3604"/>
              <a:gd name="T51" fmla="*/ 2455 h 3007"/>
              <a:gd name="T52" fmla="*/ 145 w 3604"/>
              <a:gd name="T53" fmla="*/ 2350 h 3007"/>
              <a:gd name="T54" fmla="*/ 13 w 3604"/>
              <a:gd name="T55" fmla="*/ 1620 h 3007"/>
              <a:gd name="T56" fmla="*/ 198 w 3604"/>
              <a:gd name="T57" fmla="*/ 1281 h 3007"/>
              <a:gd name="T58" fmla="*/ 540 w 3604"/>
              <a:gd name="T59" fmla="*/ 1097 h 3007"/>
              <a:gd name="T60" fmla="*/ 1995 w 3604"/>
              <a:gd name="T61" fmla="*/ 568 h 3007"/>
              <a:gd name="T62" fmla="*/ 2254 w 3604"/>
              <a:gd name="T63" fmla="*/ 756 h 3007"/>
              <a:gd name="T64" fmla="*/ 2357 w 3604"/>
              <a:gd name="T65" fmla="*/ 1065 h 3007"/>
              <a:gd name="T66" fmla="*/ 2254 w 3604"/>
              <a:gd name="T67" fmla="*/ 1374 h 3007"/>
              <a:gd name="T68" fmla="*/ 1995 w 3604"/>
              <a:gd name="T69" fmla="*/ 1563 h 3007"/>
              <a:gd name="T70" fmla="*/ 1661 w 3604"/>
              <a:gd name="T71" fmla="*/ 1563 h 3007"/>
              <a:gd name="T72" fmla="*/ 1402 w 3604"/>
              <a:gd name="T73" fmla="*/ 1375 h 3007"/>
              <a:gd name="T74" fmla="*/ 1300 w 3604"/>
              <a:gd name="T75" fmla="*/ 1065 h 3007"/>
              <a:gd name="T76" fmla="*/ 1402 w 3604"/>
              <a:gd name="T77" fmla="*/ 756 h 3007"/>
              <a:gd name="T78" fmla="*/ 1661 w 3604"/>
              <a:gd name="T79" fmla="*/ 568 h 3007"/>
              <a:gd name="T80" fmla="*/ 2816 w 3604"/>
              <a:gd name="T81" fmla="*/ 12 h 3007"/>
              <a:gd name="T82" fmla="*/ 3095 w 3604"/>
              <a:gd name="T83" fmla="*/ 173 h 3007"/>
              <a:gd name="T84" fmla="*/ 3228 w 3604"/>
              <a:gd name="T85" fmla="*/ 467 h 3007"/>
              <a:gd name="T86" fmla="*/ 3159 w 3604"/>
              <a:gd name="T87" fmla="*/ 789 h 3007"/>
              <a:gd name="T88" fmla="*/ 2921 w 3604"/>
              <a:gd name="T89" fmla="*/ 1002 h 3007"/>
              <a:gd name="T90" fmla="*/ 2587 w 3604"/>
              <a:gd name="T91" fmla="*/ 1035 h 3007"/>
              <a:gd name="T92" fmla="*/ 2411 w 3604"/>
              <a:gd name="T93" fmla="*/ 770 h 3007"/>
              <a:gd name="T94" fmla="*/ 2175 w 3604"/>
              <a:gd name="T95" fmla="*/ 516 h 3007"/>
              <a:gd name="T96" fmla="*/ 2293 w 3604"/>
              <a:gd name="T97" fmla="*/ 192 h 3007"/>
              <a:gd name="T98" fmla="*/ 2582 w 3604"/>
              <a:gd name="T99" fmla="*/ 13 h 3007"/>
              <a:gd name="T100" fmla="*/ 1069 w 3604"/>
              <a:gd name="T101" fmla="*/ 27 h 3007"/>
              <a:gd name="T102" fmla="*/ 1328 w 3604"/>
              <a:gd name="T103" fmla="*/ 214 h 3007"/>
              <a:gd name="T104" fmla="*/ 1429 w 3604"/>
              <a:gd name="T105" fmla="*/ 524 h 3007"/>
              <a:gd name="T106" fmla="*/ 1267 w 3604"/>
              <a:gd name="T107" fmla="*/ 735 h 3007"/>
              <a:gd name="T108" fmla="*/ 1096 w 3604"/>
              <a:gd name="T109" fmla="*/ 1011 h 3007"/>
              <a:gd name="T110" fmla="*/ 787 w 3604"/>
              <a:gd name="T111" fmla="*/ 1036 h 3007"/>
              <a:gd name="T112" fmla="*/ 508 w 3604"/>
              <a:gd name="T113" fmla="*/ 876 h 3007"/>
              <a:gd name="T114" fmla="*/ 375 w 3604"/>
              <a:gd name="T115" fmla="*/ 581 h 3007"/>
              <a:gd name="T116" fmla="*/ 445 w 3604"/>
              <a:gd name="T117" fmla="*/ 259 h 3007"/>
              <a:gd name="T118" fmla="*/ 683 w 3604"/>
              <a:gd name="T119" fmla="*/ 46 h 30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604" h="3007">
                <a:moveTo>
                  <a:pt x="1604" y="1624"/>
                </a:moveTo>
                <a:lnTo>
                  <a:pt x="2053" y="1624"/>
                </a:lnTo>
                <a:lnTo>
                  <a:pt x="2122" y="1629"/>
                </a:lnTo>
                <a:lnTo>
                  <a:pt x="2189" y="1639"/>
                </a:lnTo>
                <a:lnTo>
                  <a:pt x="2253" y="1655"/>
                </a:lnTo>
                <a:lnTo>
                  <a:pt x="2315" y="1678"/>
                </a:lnTo>
                <a:lnTo>
                  <a:pt x="2375" y="1706"/>
                </a:lnTo>
                <a:lnTo>
                  <a:pt x="2430" y="1740"/>
                </a:lnTo>
                <a:lnTo>
                  <a:pt x="2483" y="1778"/>
                </a:lnTo>
                <a:lnTo>
                  <a:pt x="2531" y="1822"/>
                </a:lnTo>
                <a:lnTo>
                  <a:pt x="2574" y="1869"/>
                </a:lnTo>
                <a:lnTo>
                  <a:pt x="2613" y="1921"/>
                </a:lnTo>
                <a:lnTo>
                  <a:pt x="2647" y="1977"/>
                </a:lnTo>
                <a:lnTo>
                  <a:pt x="2676" y="2035"/>
                </a:lnTo>
                <a:lnTo>
                  <a:pt x="2698" y="2097"/>
                </a:lnTo>
                <a:lnTo>
                  <a:pt x="2715" y="2161"/>
                </a:lnTo>
                <a:lnTo>
                  <a:pt x="2726" y="2227"/>
                </a:lnTo>
                <a:lnTo>
                  <a:pt x="2729" y="2297"/>
                </a:lnTo>
                <a:lnTo>
                  <a:pt x="2729" y="2840"/>
                </a:lnTo>
                <a:lnTo>
                  <a:pt x="2725" y="2840"/>
                </a:lnTo>
                <a:lnTo>
                  <a:pt x="2691" y="2858"/>
                </a:lnTo>
                <a:lnTo>
                  <a:pt x="2684" y="2861"/>
                </a:lnTo>
                <a:lnTo>
                  <a:pt x="2673" y="2866"/>
                </a:lnTo>
                <a:lnTo>
                  <a:pt x="2655" y="2873"/>
                </a:lnTo>
                <a:lnTo>
                  <a:pt x="2633" y="2883"/>
                </a:lnTo>
                <a:lnTo>
                  <a:pt x="2605" y="2893"/>
                </a:lnTo>
                <a:lnTo>
                  <a:pt x="2573" y="2905"/>
                </a:lnTo>
                <a:lnTo>
                  <a:pt x="2535" y="2917"/>
                </a:lnTo>
                <a:lnTo>
                  <a:pt x="2491" y="2929"/>
                </a:lnTo>
                <a:lnTo>
                  <a:pt x="2444" y="2942"/>
                </a:lnTo>
                <a:lnTo>
                  <a:pt x="2391" y="2955"/>
                </a:lnTo>
                <a:lnTo>
                  <a:pt x="2332" y="2966"/>
                </a:lnTo>
                <a:lnTo>
                  <a:pt x="2270" y="2977"/>
                </a:lnTo>
                <a:lnTo>
                  <a:pt x="2202" y="2987"/>
                </a:lnTo>
                <a:lnTo>
                  <a:pt x="2130" y="2996"/>
                </a:lnTo>
                <a:lnTo>
                  <a:pt x="2054" y="3002"/>
                </a:lnTo>
                <a:lnTo>
                  <a:pt x="1972" y="3006"/>
                </a:lnTo>
                <a:lnTo>
                  <a:pt x="1887" y="3007"/>
                </a:lnTo>
                <a:lnTo>
                  <a:pt x="1808" y="3006"/>
                </a:lnTo>
                <a:lnTo>
                  <a:pt x="1727" y="3003"/>
                </a:lnTo>
                <a:lnTo>
                  <a:pt x="1643" y="2996"/>
                </a:lnTo>
                <a:lnTo>
                  <a:pt x="1556" y="2987"/>
                </a:lnTo>
                <a:lnTo>
                  <a:pt x="1465" y="2975"/>
                </a:lnTo>
                <a:lnTo>
                  <a:pt x="1371" y="2960"/>
                </a:lnTo>
                <a:lnTo>
                  <a:pt x="1274" y="2941"/>
                </a:lnTo>
                <a:lnTo>
                  <a:pt x="1175" y="2918"/>
                </a:lnTo>
                <a:lnTo>
                  <a:pt x="1072" y="2892"/>
                </a:lnTo>
                <a:lnTo>
                  <a:pt x="967" y="2860"/>
                </a:lnTo>
                <a:lnTo>
                  <a:pt x="929" y="2849"/>
                </a:lnTo>
                <a:lnTo>
                  <a:pt x="927" y="2840"/>
                </a:lnTo>
                <a:lnTo>
                  <a:pt x="927" y="2297"/>
                </a:lnTo>
                <a:lnTo>
                  <a:pt x="931" y="2227"/>
                </a:lnTo>
                <a:lnTo>
                  <a:pt x="941" y="2161"/>
                </a:lnTo>
                <a:lnTo>
                  <a:pt x="958" y="2097"/>
                </a:lnTo>
                <a:lnTo>
                  <a:pt x="981" y="2035"/>
                </a:lnTo>
                <a:lnTo>
                  <a:pt x="1009" y="1977"/>
                </a:lnTo>
                <a:lnTo>
                  <a:pt x="1043" y="1921"/>
                </a:lnTo>
                <a:lnTo>
                  <a:pt x="1082" y="1869"/>
                </a:lnTo>
                <a:lnTo>
                  <a:pt x="1126" y="1822"/>
                </a:lnTo>
                <a:lnTo>
                  <a:pt x="1174" y="1778"/>
                </a:lnTo>
                <a:lnTo>
                  <a:pt x="1226" y="1740"/>
                </a:lnTo>
                <a:lnTo>
                  <a:pt x="1282" y="1706"/>
                </a:lnTo>
                <a:lnTo>
                  <a:pt x="1341" y="1678"/>
                </a:lnTo>
                <a:lnTo>
                  <a:pt x="1403" y="1655"/>
                </a:lnTo>
                <a:lnTo>
                  <a:pt x="1468" y="1639"/>
                </a:lnTo>
                <a:lnTo>
                  <a:pt x="1535" y="1629"/>
                </a:lnTo>
                <a:lnTo>
                  <a:pt x="1604" y="1624"/>
                </a:lnTo>
                <a:close/>
                <a:moveTo>
                  <a:pt x="2483" y="1084"/>
                </a:moveTo>
                <a:lnTo>
                  <a:pt x="2927" y="1084"/>
                </a:lnTo>
                <a:lnTo>
                  <a:pt x="2996" y="1087"/>
                </a:lnTo>
                <a:lnTo>
                  <a:pt x="3063" y="1097"/>
                </a:lnTo>
                <a:lnTo>
                  <a:pt x="3128" y="1114"/>
                </a:lnTo>
                <a:lnTo>
                  <a:pt x="3190" y="1137"/>
                </a:lnTo>
                <a:lnTo>
                  <a:pt x="3249" y="1165"/>
                </a:lnTo>
                <a:lnTo>
                  <a:pt x="3305" y="1198"/>
                </a:lnTo>
                <a:lnTo>
                  <a:pt x="3357" y="1237"/>
                </a:lnTo>
                <a:lnTo>
                  <a:pt x="3405" y="1281"/>
                </a:lnTo>
                <a:lnTo>
                  <a:pt x="3449" y="1328"/>
                </a:lnTo>
                <a:lnTo>
                  <a:pt x="3488" y="1380"/>
                </a:lnTo>
                <a:lnTo>
                  <a:pt x="3522" y="1436"/>
                </a:lnTo>
                <a:lnTo>
                  <a:pt x="3550" y="1494"/>
                </a:lnTo>
                <a:lnTo>
                  <a:pt x="3573" y="1555"/>
                </a:lnTo>
                <a:lnTo>
                  <a:pt x="3590" y="1620"/>
                </a:lnTo>
                <a:lnTo>
                  <a:pt x="3600" y="1686"/>
                </a:lnTo>
                <a:lnTo>
                  <a:pt x="3604" y="1755"/>
                </a:lnTo>
                <a:lnTo>
                  <a:pt x="3604" y="2299"/>
                </a:lnTo>
                <a:lnTo>
                  <a:pt x="3600" y="2299"/>
                </a:lnTo>
                <a:lnTo>
                  <a:pt x="3564" y="2316"/>
                </a:lnTo>
                <a:lnTo>
                  <a:pt x="3559" y="2320"/>
                </a:lnTo>
                <a:lnTo>
                  <a:pt x="3548" y="2325"/>
                </a:lnTo>
                <a:lnTo>
                  <a:pt x="3531" y="2332"/>
                </a:lnTo>
                <a:lnTo>
                  <a:pt x="3509" y="2342"/>
                </a:lnTo>
                <a:lnTo>
                  <a:pt x="3481" y="2351"/>
                </a:lnTo>
                <a:lnTo>
                  <a:pt x="3449" y="2363"/>
                </a:lnTo>
                <a:lnTo>
                  <a:pt x="3412" y="2376"/>
                </a:lnTo>
                <a:lnTo>
                  <a:pt x="3368" y="2388"/>
                </a:lnTo>
                <a:lnTo>
                  <a:pt x="3321" y="2401"/>
                </a:lnTo>
                <a:lnTo>
                  <a:pt x="3269" y="2413"/>
                </a:lnTo>
                <a:lnTo>
                  <a:pt x="3211" y="2425"/>
                </a:lnTo>
                <a:lnTo>
                  <a:pt x="3149" y="2436"/>
                </a:lnTo>
                <a:lnTo>
                  <a:pt x="3083" y="2446"/>
                </a:lnTo>
                <a:lnTo>
                  <a:pt x="3012" y="2454"/>
                </a:lnTo>
                <a:lnTo>
                  <a:pt x="2935" y="2460"/>
                </a:lnTo>
                <a:lnTo>
                  <a:pt x="2856" y="2465"/>
                </a:lnTo>
                <a:lnTo>
                  <a:pt x="2856" y="2297"/>
                </a:lnTo>
                <a:lnTo>
                  <a:pt x="2852" y="2226"/>
                </a:lnTo>
                <a:lnTo>
                  <a:pt x="2842" y="2156"/>
                </a:lnTo>
                <a:lnTo>
                  <a:pt x="2828" y="2089"/>
                </a:lnTo>
                <a:lnTo>
                  <a:pt x="2807" y="2023"/>
                </a:lnTo>
                <a:lnTo>
                  <a:pt x="2780" y="1960"/>
                </a:lnTo>
                <a:lnTo>
                  <a:pt x="2748" y="1901"/>
                </a:lnTo>
                <a:lnTo>
                  <a:pt x="2713" y="1844"/>
                </a:lnTo>
                <a:lnTo>
                  <a:pt x="2672" y="1790"/>
                </a:lnTo>
                <a:lnTo>
                  <a:pt x="2626" y="1741"/>
                </a:lnTo>
                <a:lnTo>
                  <a:pt x="2578" y="1695"/>
                </a:lnTo>
                <a:lnTo>
                  <a:pt x="2525" y="1653"/>
                </a:lnTo>
                <a:lnTo>
                  <a:pt x="2468" y="1616"/>
                </a:lnTo>
                <a:lnTo>
                  <a:pt x="2408" y="1584"/>
                </a:lnTo>
                <a:lnTo>
                  <a:pt x="2346" y="1556"/>
                </a:lnTo>
                <a:lnTo>
                  <a:pt x="2281" y="1534"/>
                </a:lnTo>
                <a:lnTo>
                  <a:pt x="2324" y="1489"/>
                </a:lnTo>
                <a:lnTo>
                  <a:pt x="2363" y="1440"/>
                </a:lnTo>
                <a:lnTo>
                  <a:pt x="2396" y="1387"/>
                </a:lnTo>
                <a:lnTo>
                  <a:pt x="2425" y="1332"/>
                </a:lnTo>
                <a:lnTo>
                  <a:pt x="2448" y="1274"/>
                </a:lnTo>
                <a:lnTo>
                  <a:pt x="2466" y="1213"/>
                </a:lnTo>
                <a:lnTo>
                  <a:pt x="2477" y="1149"/>
                </a:lnTo>
                <a:lnTo>
                  <a:pt x="2483" y="1084"/>
                </a:lnTo>
                <a:close/>
                <a:moveTo>
                  <a:pt x="677" y="1084"/>
                </a:moveTo>
                <a:lnTo>
                  <a:pt x="1125" y="1084"/>
                </a:lnTo>
                <a:lnTo>
                  <a:pt x="1175" y="1086"/>
                </a:lnTo>
                <a:lnTo>
                  <a:pt x="1180" y="1151"/>
                </a:lnTo>
                <a:lnTo>
                  <a:pt x="1191" y="1214"/>
                </a:lnTo>
                <a:lnTo>
                  <a:pt x="1209" y="1275"/>
                </a:lnTo>
                <a:lnTo>
                  <a:pt x="1232" y="1333"/>
                </a:lnTo>
                <a:lnTo>
                  <a:pt x="1261" y="1388"/>
                </a:lnTo>
                <a:lnTo>
                  <a:pt x="1294" y="1441"/>
                </a:lnTo>
                <a:lnTo>
                  <a:pt x="1333" y="1489"/>
                </a:lnTo>
                <a:lnTo>
                  <a:pt x="1375" y="1534"/>
                </a:lnTo>
                <a:lnTo>
                  <a:pt x="1311" y="1556"/>
                </a:lnTo>
                <a:lnTo>
                  <a:pt x="1248" y="1584"/>
                </a:lnTo>
                <a:lnTo>
                  <a:pt x="1188" y="1616"/>
                </a:lnTo>
                <a:lnTo>
                  <a:pt x="1133" y="1653"/>
                </a:lnTo>
                <a:lnTo>
                  <a:pt x="1080" y="1695"/>
                </a:lnTo>
                <a:lnTo>
                  <a:pt x="1030" y="1741"/>
                </a:lnTo>
                <a:lnTo>
                  <a:pt x="985" y="1790"/>
                </a:lnTo>
                <a:lnTo>
                  <a:pt x="945" y="1844"/>
                </a:lnTo>
                <a:lnTo>
                  <a:pt x="908" y="1901"/>
                </a:lnTo>
                <a:lnTo>
                  <a:pt x="877" y="1960"/>
                </a:lnTo>
                <a:lnTo>
                  <a:pt x="850" y="2023"/>
                </a:lnTo>
                <a:lnTo>
                  <a:pt x="829" y="2089"/>
                </a:lnTo>
                <a:lnTo>
                  <a:pt x="814" y="2156"/>
                </a:lnTo>
                <a:lnTo>
                  <a:pt x="805" y="2226"/>
                </a:lnTo>
                <a:lnTo>
                  <a:pt x="802" y="2297"/>
                </a:lnTo>
                <a:lnTo>
                  <a:pt x="802" y="2461"/>
                </a:lnTo>
                <a:lnTo>
                  <a:pt x="716" y="2455"/>
                </a:lnTo>
                <a:lnTo>
                  <a:pt x="629" y="2446"/>
                </a:lnTo>
                <a:lnTo>
                  <a:pt x="538" y="2434"/>
                </a:lnTo>
                <a:lnTo>
                  <a:pt x="444" y="2418"/>
                </a:lnTo>
                <a:lnTo>
                  <a:pt x="348" y="2400"/>
                </a:lnTo>
                <a:lnTo>
                  <a:pt x="248" y="2377"/>
                </a:lnTo>
                <a:lnTo>
                  <a:pt x="145" y="2350"/>
                </a:lnTo>
                <a:lnTo>
                  <a:pt x="39" y="2320"/>
                </a:lnTo>
                <a:lnTo>
                  <a:pt x="1" y="2307"/>
                </a:lnTo>
                <a:lnTo>
                  <a:pt x="0" y="2299"/>
                </a:lnTo>
                <a:lnTo>
                  <a:pt x="0" y="1755"/>
                </a:lnTo>
                <a:lnTo>
                  <a:pt x="3" y="1686"/>
                </a:lnTo>
                <a:lnTo>
                  <a:pt x="13" y="1620"/>
                </a:lnTo>
                <a:lnTo>
                  <a:pt x="31" y="1555"/>
                </a:lnTo>
                <a:lnTo>
                  <a:pt x="53" y="1494"/>
                </a:lnTo>
                <a:lnTo>
                  <a:pt x="82" y="1436"/>
                </a:lnTo>
                <a:lnTo>
                  <a:pt x="115" y="1380"/>
                </a:lnTo>
                <a:lnTo>
                  <a:pt x="155" y="1328"/>
                </a:lnTo>
                <a:lnTo>
                  <a:pt x="198" y="1281"/>
                </a:lnTo>
                <a:lnTo>
                  <a:pt x="247" y="1237"/>
                </a:lnTo>
                <a:lnTo>
                  <a:pt x="299" y="1198"/>
                </a:lnTo>
                <a:lnTo>
                  <a:pt x="354" y="1165"/>
                </a:lnTo>
                <a:lnTo>
                  <a:pt x="413" y="1137"/>
                </a:lnTo>
                <a:lnTo>
                  <a:pt x="476" y="1114"/>
                </a:lnTo>
                <a:lnTo>
                  <a:pt x="540" y="1097"/>
                </a:lnTo>
                <a:lnTo>
                  <a:pt x="608" y="1087"/>
                </a:lnTo>
                <a:lnTo>
                  <a:pt x="677" y="1084"/>
                </a:lnTo>
                <a:close/>
                <a:moveTo>
                  <a:pt x="1828" y="541"/>
                </a:moveTo>
                <a:lnTo>
                  <a:pt x="1886" y="544"/>
                </a:lnTo>
                <a:lnTo>
                  <a:pt x="1942" y="553"/>
                </a:lnTo>
                <a:lnTo>
                  <a:pt x="1995" y="568"/>
                </a:lnTo>
                <a:lnTo>
                  <a:pt x="2046" y="588"/>
                </a:lnTo>
                <a:lnTo>
                  <a:pt x="2095" y="613"/>
                </a:lnTo>
                <a:lnTo>
                  <a:pt x="2140" y="642"/>
                </a:lnTo>
                <a:lnTo>
                  <a:pt x="2182" y="676"/>
                </a:lnTo>
                <a:lnTo>
                  <a:pt x="2221" y="714"/>
                </a:lnTo>
                <a:lnTo>
                  <a:pt x="2254" y="756"/>
                </a:lnTo>
                <a:lnTo>
                  <a:pt x="2284" y="801"/>
                </a:lnTo>
                <a:lnTo>
                  <a:pt x="2310" y="848"/>
                </a:lnTo>
                <a:lnTo>
                  <a:pt x="2330" y="900"/>
                </a:lnTo>
                <a:lnTo>
                  <a:pt x="2345" y="952"/>
                </a:lnTo>
                <a:lnTo>
                  <a:pt x="2354" y="1008"/>
                </a:lnTo>
                <a:lnTo>
                  <a:pt x="2357" y="1065"/>
                </a:lnTo>
                <a:lnTo>
                  <a:pt x="2354" y="1123"/>
                </a:lnTo>
                <a:lnTo>
                  <a:pt x="2345" y="1177"/>
                </a:lnTo>
                <a:lnTo>
                  <a:pt x="2330" y="1230"/>
                </a:lnTo>
                <a:lnTo>
                  <a:pt x="2310" y="1282"/>
                </a:lnTo>
                <a:lnTo>
                  <a:pt x="2284" y="1330"/>
                </a:lnTo>
                <a:lnTo>
                  <a:pt x="2254" y="1374"/>
                </a:lnTo>
                <a:lnTo>
                  <a:pt x="2221" y="1416"/>
                </a:lnTo>
                <a:lnTo>
                  <a:pt x="2182" y="1454"/>
                </a:lnTo>
                <a:lnTo>
                  <a:pt x="2140" y="1488"/>
                </a:lnTo>
                <a:lnTo>
                  <a:pt x="2095" y="1518"/>
                </a:lnTo>
                <a:lnTo>
                  <a:pt x="2046" y="1542"/>
                </a:lnTo>
                <a:lnTo>
                  <a:pt x="1995" y="1563"/>
                </a:lnTo>
                <a:lnTo>
                  <a:pt x="1942" y="1577"/>
                </a:lnTo>
                <a:lnTo>
                  <a:pt x="1886" y="1586"/>
                </a:lnTo>
                <a:lnTo>
                  <a:pt x="1828" y="1589"/>
                </a:lnTo>
                <a:lnTo>
                  <a:pt x="1771" y="1586"/>
                </a:lnTo>
                <a:lnTo>
                  <a:pt x="1715" y="1577"/>
                </a:lnTo>
                <a:lnTo>
                  <a:pt x="1661" y="1563"/>
                </a:lnTo>
                <a:lnTo>
                  <a:pt x="1610" y="1542"/>
                </a:lnTo>
                <a:lnTo>
                  <a:pt x="1561" y="1518"/>
                </a:lnTo>
                <a:lnTo>
                  <a:pt x="1516" y="1488"/>
                </a:lnTo>
                <a:lnTo>
                  <a:pt x="1474" y="1454"/>
                </a:lnTo>
                <a:lnTo>
                  <a:pt x="1436" y="1416"/>
                </a:lnTo>
                <a:lnTo>
                  <a:pt x="1402" y="1375"/>
                </a:lnTo>
                <a:lnTo>
                  <a:pt x="1372" y="1330"/>
                </a:lnTo>
                <a:lnTo>
                  <a:pt x="1346" y="1282"/>
                </a:lnTo>
                <a:lnTo>
                  <a:pt x="1327" y="1231"/>
                </a:lnTo>
                <a:lnTo>
                  <a:pt x="1312" y="1177"/>
                </a:lnTo>
                <a:lnTo>
                  <a:pt x="1303" y="1123"/>
                </a:lnTo>
                <a:lnTo>
                  <a:pt x="1300" y="1065"/>
                </a:lnTo>
                <a:lnTo>
                  <a:pt x="1303" y="1008"/>
                </a:lnTo>
                <a:lnTo>
                  <a:pt x="1312" y="952"/>
                </a:lnTo>
                <a:lnTo>
                  <a:pt x="1327" y="900"/>
                </a:lnTo>
                <a:lnTo>
                  <a:pt x="1346" y="849"/>
                </a:lnTo>
                <a:lnTo>
                  <a:pt x="1372" y="801"/>
                </a:lnTo>
                <a:lnTo>
                  <a:pt x="1402" y="756"/>
                </a:lnTo>
                <a:lnTo>
                  <a:pt x="1436" y="714"/>
                </a:lnTo>
                <a:lnTo>
                  <a:pt x="1474" y="676"/>
                </a:lnTo>
                <a:lnTo>
                  <a:pt x="1516" y="642"/>
                </a:lnTo>
                <a:lnTo>
                  <a:pt x="1561" y="613"/>
                </a:lnTo>
                <a:lnTo>
                  <a:pt x="1610" y="588"/>
                </a:lnTo>
                <a:lnTo>
                  <a:pt x="1661" y="568"/>
                </a:lnTo>
                <a:lnTo>
                  <a:pt x="1715" y="553"/>
                </a:lnTo>
                <a:lnTo>
                  <a:pt x="1771" y="544"/>
                </a:lnTo>
                <a:lnTo>
                  <a:pt x="1828" y="541"/>
                </a:lnTo>
                <a:close/>
                <a:moveTo>
                  <a:pt x="2703" y="0"/>
                </a:moveTo>
                <a:lnTo>
                  <a:pt x="2760" y="2"/>
                </a:lnTo>
                <a:lnTo>
                  <a:pt x="2816" y="12"/>
                </a:lnTo>
                <a:lnTo>
                  <a:pt x="2870" y="27"/>
                </a:lnTo>
                <a:lnTo>
                  <a:pt x="2921" y="46"/>
                </a:lnTo>
                <a:lnTo>
                  <a:pt x="2970" y="72"/>
                </a:lnTo>
                <a:lnTo>
                  <a:pt x="3015" y="101"/>
                </a:lnTo>
                <a:lnTo>
                  <a:pt x="3057" y="135"/>
                </a:lnTo>
                <a:lnTo>
                  <a:pt x="3095" y="173"/>
                </a:lnTo>
                <a:lnTo>
                  <a:pt x="3129" y="214"/>
                </a:lnTo>
                <a:lnTo>
                  <a:pt x="3159" y="259"/>
                </a:lnTo>
                <a:lnTo>
                  <a:pt x="3185" y="308"/>
                </a:lnTo>
                <a:lnTo>
                  <a:pt x="3204" y="358"/>
                </a:lnTo>
                <a:lnTo>
                  <a:pt x="3219" y="411"/>
                </a:lnTo>
                <a:lnTo>
                  <a:pt x="3228" y="467"/>
                </a:lnTo>
                <a:lnTo>
                  <a:pt x="3231" y="524"/>
                </a:lnTo>
                <a:lnTo>
                  <a:pt x="3228" y="581"/>
                </a:lnTo>
                <a:lnTo>
                  <a:pt x="3219" y="636"/>
                </a:lnTo>
                <a:lnTo>
                  <a:pt x="3204" y="690"/>
                </a:lnTo>
                <a:lnTo>
                  <a:pt x="3185" y="740"/>
                </a:lnTo>
                <a:lnTo>
                  <a:pt x="3159" y="789"/>
                </a:lnTo>
                <a:lnTo>
                  <a:pt x="3129" y="834"/>
                </a:lnTo>
                <a:lnTo>
                  <a:pt x="3095" y="876"/>
                </a:lnTo>
                <a:lnTo>
                  <a:pt x="3057" y="913"/>
                </a:lnTo>
                <a:lnTo>
                  <a:pt x="3015" y="947"/>
                </a:lnTo>
                <a:lnTo>
                  <a:pt x="2970" y="977"/>
                </a:lnTo>
                <a:lnTo>
                  <a:pt x="2921" y="1002"/>
                </a:lnTo>
                <a:lnTo>
                  <a:pt x="2870" y="1022"/>
                </a:lnTo>
                <a:lnTo>
                  <a:pt x="2816" y="1036"/>
                </a:lnTo>
                <a:lnTo>
                  <a:pt x="2760" y="1045"/>
                </a:lnTo>
                <a:lnTo>
                  <a:pt x="2703" y="1048"/>
                </a:lnTo>
                <a:lnTo>
                  <a:pt x="2644" y="1045"/>
                </a:lnTo>
                <a:lnTo>
                  <a:pt x="2587" y="1035"/>
                </a:lnTo>
                <a:lnTo>
                  <a:pt x="2531" y="1019"/>
                </a:lnTo>
                <a:lnTo>
                  <a:pt x="2479" y="999"/>
                </a:lnTo>
                <a:lnTo>
                  <a:pt x="2470" y="938"/>
                </a:lnTo>
                <a:lnTo>
                  <a:pt x="2456" y="880"/>
                </a:lnTo>
                <a:lnTo>
                  <a:pt x="2436" y="824"/>
                </a:lnTo>
                <a:lnTo>
                  <a:pt x="2411" y="770"/>
                </a:lnTo>
                <a:lnTo>
                  <a:pt x="2382" y="720"/>
                </a:lnTo>
                <a:lnTo>
                  <a:pt x="2347" y="672"/>
                </a:lnTo>
                <a:lnTo>
                  <a:pt x="2310" y="627"/>
                </a:lnTo>
                <a:lnTo>
                  <a:pt x="2269" y="587"/>
                </a:lnTo>
                <a:lnTo>
                  <a:pt x="2223" y="549"/>
                </a:lnTo>
                <a:lnTo>
                  <a:pt x="2175" y="516"/>
                </a:lnTo>
                <a:lnTo>
                  <a:pt x="2179" y="456"/>
                </a:lnTo>
                <a:lnTo>
                  <a:pt x="2190" y="398"/>
                </a:lnTo>
                <a:lnTo>
                  <a:pt x="2208" y="342"/>
                </a:lnTo>
                <a:lnTo>
                  <a:pt x="2231" y="289"/>
                </a:lnTo>
                <a:lnTo>
                  <a:pt x="2260" y="239"/>
                </a:lnTo>
                <a:lnTo>
                  <a:pt x="2293" y="192"/>
                </a:lnTo>
                <a:lnTo>
                  <a:pt x="2332" y="151"/>
                </a:lnTo>
                <a:lnTo>
                  <a:pt x="2375" y="113"/>
                </a:lnTo>
                <a:lnTo>
                  <a:pt x="2422" y="80"/>
                </a:lnTo>
                <a:lnTo>
                  <a:pt x="2473" y="52"/>
                </a:lnTo>
                <a:lnTo>
                  <a:pt x="2526" y="30"/>
                </a:lnTo>
                <a:lnTo>
                  <a:pt x="2582" y="13"/>
                </a:lnTo>
                <a:lnTo>
                  <a:pt x="2642" y="4"/>
                </a:lnTo>
                <a:lnTo>
                  <a:pt x="2703" y="0"/>
                </a:lnTo>
                <a:close/>
                <a:moveTo>
                  <a:pt x="901" y="0"/>
                </a:moveTo>
                <a:lnTo>
                  <a:pt x="959" y="2"/>
                </a:lnTo>
                <a:lnTo>
                  <a:pt x="1014" y="12"/>
                </a:lnTo>
                <a:lnTo>
                  <a:pt x="1069" y="27"/>
                </a:lnTo>
                <a:lnTo>
                  <a:pt x="1119" y="46"/>
                </a:lnTo>
                <a:lnTo>
                  <a:pt x="1168" y="72"/>
                </a:lnTo>
                <a:lnTo>
                  <a:pt x="1214" y="101"/>
                </a:lnTo>
                <a:lnTo>
                  <a:pt x="1256" y="135"/>
                </a:lnTo>
                <a:lnTo>
                  <a:pt x="1293" y="173"/>
                </a:lnTo>
                <a:lnTo>
                  <a:pt x="1328" y="214"/>
                </a:lnTo>
                <a:lnTo>
                  <a:pt x="1358" y="259"/>
                </a:lnTo>
                <a:lnTo>
                  <a:pt x="1383" y="308"/>
                </a:lnTo>
                <a:lnTo>
                  <a:pt x="1403" y="358"/>
                </a:lnTo>
                <a:lnTo>
                  <a:pt x="1417" y="412"/>
                </a:lnTo>
                <a:lnTo>
                  <a:pt x="1426" y="467"/>
                </a:lnTo>
                <a:lnTo>
                  <a:pt x="1429" y="524"/>
                </a:lnTo>
                <a:lnTo>
                  <a:pt x="1429" y="538"/>
                </a:lnTo>
                <a:lnTo>
                  <a:pt x="1428" y="554"/>
                </a:lnTo>
                <a:lnTo>
                  <a:pt x="1382" y="593"/>
                </a:lnTo>
                <a:lnTo>
                  <a:pt x="1339" y="636"/>
                </a:lnTo>
                <a:lnTo>
                  <a:pt x="1300" y="684"/>
                </a:lnTo>
                <a:lnTo>
                  <a:pt x="1267" y="735"/>
                </a:lnTo>
                <a:lnTo>
                  <a:pt x="1237" y="789"/>
                </a:lnTo>
                <a:lnTo>
                  <a:pt x="1214" y="846"/>
                </a:lnTo>
                <a:lnTo>
                  <a:pt x="1195" y="905"/>
                </a:lnTo>
                <a:lnTo>
                  <a:pt x="1183" y="967"/>
                </a:lnTo>
                <a:lnTo>
                  <a:pt x="1140" y="991"/>
                </a:lnTo>
                <a:lnTo>
                  <a:pt x="1096" y="1011"/>
                </a:lnTo>
                <a:lnTo>
                  <a:pt x="1050" y="1027"/>
                </a:lnTo>
                <a:lnTo>
                  <a:pt x="1002" y="1038"/>
                </a:lnTo>
                <a:lnTo>
                  <a:pt x="952" y="1046"/>
                </a:lnTo>
                <a:lnTo>
                  <a:pt x="901" y="1048"/>
                </a:lnTo>
                <a:lnTo>
                  <a:pt x="844" y="1045"/>
                </a:lnTo>
                <a:lnTo>
                  <a:pt x="787" y="1036"/>
                </a:lnTo>
                <a:lnTo>
                  <a:pt x="734" y="1022"/>
                </a:lnTo>
                <a:lnTo>
                  <a:pt x="683" y="1002"/>
                </a:lnTo>
                <a:lnTo>
                  <a:pt x="634" y="977"/>
                </a:lnTo>
                <a:lnTo>
                  <a:pt x="589" y="947"/>
                </a:lnTo>
                <a:lnTo>
                  <a:pt x="547" y="913"/>
                </a:lnTo>
                <a:lnTo>
                  <a:pt x="508" y="876"/>
                </a:lnTo>
                <a:lnTo>
                  <a:pt x="474" y="834"/>
                </a:lnTo>
                <a:lnTo>
                  <a:pt x="445" y="789"/>
                </a:lnTo>
                <a:lnTo>
                  <a:pt x="420" y="740"/>
                </a:lnTo>
                <a:lnTo>
                  <a:pt x="400" y="690"/>
                </a:lnTo>
                <a:lnTo>
                  <a:pt x="384" y="636"/>
                </a:lnTo>
                <a:lnTo>
                  <a:pt x="375" y="581"/>
                </a:lnTo>
                <a:lnTo>
                  <a:pt x="372" y="524"/>
                </a:lnTo>
                <a:lnTo>
                  <a:pt x="375" y="467"/>
                </a:lnTo>
                <a:lnTo>
                  <a:pt x="384" y="412"/>
                </a:lnTo>
                <a:lnTo>
                  <a:pt x="400" y="358"/>
                </a:lnTo>
                <a:lnTo>
                  <a:pt x="420" y="308"/>
                </a:lnTo>
                <a:lnTo>
                  <a:pt x="445" y="259"/>
                </a:lnTo>
                <a:lnTo>
                  <a:pt x="474" y="214"/>
                </a:lnTo>
                <a:lnTo>
                  <a:pt x="508" y="173"/>
                </a:lnTo>
                <a:lnTo>
                  <a:pt x="547" y="135"/>
                </a:lnTo>
                <a:lnTo>
                  <a:pt x="589" y="101"/>
                </a:lnTo>
                <a:lnTo>
                  <a:pt x="634" y="72"/>
                </a:lnTo>
                <a:lnTo>
                  <a:pt x="683" y="46"/>
                </a:lnTo>
                <a:lnTo>
                  <a:pt x="734" y="27"/>
                </a:lnTo>
                <a:lnTo>
                  <a:pt x="787" y="12"/>
                </a:lnTo>
                <a:lnTo>
                  <a:pt x="844" y="2"/>
                </a:lnTo>
                <a:lnTo>
                  <a:pt x="901" y="0"/>
                </a:lnTo>
                <a:close/>
              </a:path>
            </a:pathLst>
          </a:custGeom>
          <a:solidFill>
            <a:schemeClr val="accent2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0383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0251" y="1016759"/>
            <a:ext cx="8598089" cy="5261211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График проведения  текущих экзаменов (далее –ТЭ) размещается в личном кабинете на сайте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cdo.ineu.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edu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.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  <a:hlinkClick r:id="rId2"/>
              </a:rPr>
              <a:t>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  <a:hlinkClick r:id="rId2"/>
              </a:rPr>
              <a:t>/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разделе «График экзаменов».</a:t>
            </a:r>
          </a:p>
          <a:p>
            <a:pPr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Обязательное условие для проведения ТЭ - наличие у студента  технических средств (компьютер, микрофон, видеокамера и скорость интернета) и подключения к сети Интернет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Экзамены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по всем дисциплинам будут проводиться с </a:t>
            </a:r>
            <a:r>
              <a:rPr lang="kk-KZ" sz="2000" dirty="0" smtClean="0">
                <a:latin typeface="Times New Roman" pitchFamily="18" charset="0"/>
                <a:cs typeface="Times New Roman" pitchFamily="18" charset="0"/>
              </a:rPr>
              <a:t> применением программы «Прокторинг – 1.0».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Обучающемуся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может быть также выставлена оценка «I» в случае, когда он выполнил все требования, предъявляемые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силлабусом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но не приступил к промежуточной аттестации в связи с отсутствием достаточных технических средств и (или) отсутствия/ограниченного доступа к сети Интернет. В этих случаях обучающийся проходит промежуточную аттестацию в сроки установленные дополнительно. В случае, если обучающийся не пройдет промежуточную аттестацию в указанный срок, выставляется оценка «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», т.е. «Неудовлетворительно».</a:t>
            </a: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163773"/>
            <a:ext cx="7886700" cy="467388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Формы приема экзаменов зимней экзаменационной сессии 2020-2021 учебного  года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1) письменные экзамены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(экзамен «методом слепого оценивания»);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2)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устные экзамены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(Zoom,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Webex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Meetings,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MicrosoftTeams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др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.)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для студентов очной формы обучения контактной технологии по дисциплинам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Самоменедежмент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и техника презентаций/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(2 курс),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Ведение бизнеса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(3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курс и 2 курс по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очно-сокращенной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форме обучения);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3) компьютерное тестирование через LMS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Moodle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cdo.ineu.kz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4) суммарное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оценивание.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None/>
            </a:pPr>
            <a:endParaRPr lang="kk-KZ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экзамены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по в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сем дисциплинам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организуется с применением программы 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kk-KZ" sz="2000" b="1" dirty="0" smtClean="0">
                <a:latin typeface="Times New Roman" pitchFamily="18" charset="0"/>
                <a:cs typeface="Times New Roman" pitchFamily="18" charset="0"/>
              </a:rPr>
              <a:t>Прокторинг – 1.0»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экзамена проводится в случае: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проведение экзамена невозможно в дистанционном формате (отсутствие у обучающегося доступа к практической базе, учет специфики соответствующей дисциплины);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если обучающийся не имеет достаточных технических средств и (или) доступа к сети Интернет; 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– при нахождении обучающегося на стационарном лечении или в провизорном карантине.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7.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Перенос экзамена осуществляется по заявлению обучающегося, сроки переноса экзамена назначаются дополнительно.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Текущее оценивание, рубежный контроль, текущие экзамены проводятся в дистанционном формате в личном кабинете обучающегося.</a:t>
            </a:r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37832" y="0"/>
            <a:ext cx="7886700" cy="631161"/>
          </a:xfrm>
        </p:spPr>
        <p:txBody>
          <a:bodyPr>
            <a:norm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+mn-lt"/>
                <a:ea typeface="+mn-ea"/>
                <a:cs typeface="+mn-cs"/>
              </a:rPr>
              <a:t>Подготовительный этап</a:t>
            </a:r>
            <a:endParaRPr lang="ru-RU" sz="2500" b="1" dirty="0">
              <a:solidFill>
                <a:schemeClr val="accent1">
                  <a:lumMod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68490" y="788395"/>
            <a:ext cx="8598089" cy="550322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Для получения рейтинга допуска необходимы: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текущая успеваемость - ТУ1, ТУ2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которая формируется из результатов  рейтингов с 1 по 15 недели  автоматически отображаются в журнале: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сдают, выполняя практические задания в личном кабинете;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студенты очной формы обучения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 , выполняя текущие тесты в личном кабинете. </a:t>
            </a:r>
          </a:p>
          <a:p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рубежный контроль – РК1, РК 2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контактной технологии 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сдают</a:t>
            </a:r>
            <a:r>
              <a:rPr lang="ru-RU" sz="2000" u="sng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личном кабинете промежуточные  тесты – 1 и 2,  которые состоят из 30-ти  вопросов. Время  тестирования -  50 минут. На сдачу промежуточных тестов даются 3 попытки, при этом засчитывается  максимально полученная оценка. Промежуточный тест закрывается перед экзаменом. В случае, если студент не набирает 50 и более баллов, предоставляется возможность для  дополнительных попыток;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студенты очной формы обучения </a:t>
            </a:r>
            <a:r>
              <a:rPr lang="ru-RU" sz="2000" u="sng" dirty="0" smtClean="0">
                <a:latin typeface="Times New Roman" pitchFamily="18" charset="0"/>
                <a:cs typeface="Times New Roman" pitchFamily="18" charset="0"/>
              </a:rPr>
              <a:t>дистанционной технологии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сдают, выполняя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СРС - задания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 личном кабинете.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0" y="115739"/>
            <a:ext cx="883010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очной формы обучения контактная технология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854880" y="1179185"/>
            <a:ext cx="748883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kk-KZ" sz="2400" dirty="0" smtClean="0"/>
              <a:t>15 недель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автоматически отображается в журнале</a:t>
            </a:r>
            <a:r>
              <a:rPr lang="kk-KZ" sz="2400" dirty="0" smtClean="0"/>
              <a:t>. </a:t>
            </a:r>
          </a:p>
          <a:p>
            <a:endParaRPr lang="ru-RU" sz="2400" dirty="0" smtClean="0"/>
          </a:p>
          <a:p>
            <a:r>
              <a:rPr lang="kk-KZ" sz="2400" dirty="0" smtClean="0"/>
              <a:t>ТУ1 = (неделя1+...+</a:t>
            </a:r>
            <a:r>
              <a:rPr lang="kk-KZ" sz="2400" dirty="0" smtClean="0"/>
              <a:t>неделя8)/</a:t>
            </a:r>
            <a:r>
              <a:rPr lang="kk-KZ" sz="2400" dirty="0" smtClean="0"/>
              <a:t>8</a:t>
            </a:r>
            <a:endParaRPr lang="ru-RU" sz="2400" dirty="0" smtClean="0"/>
          </a:p>
          <a:p>
            <a:r>
              <a:rPr lang="kk-KZ" sz="2400" dirty="0" smtClean="0"/>
              <a:t>ТУ2 = (неделя </a:t>
            </a:r>
            <a:r>
              <a:rPr lang="kk-KZ" sz="2400" dirty="0" smtClean="0"/>
              <a:t>9+...+ </a:t>
            </a:r>
            <a:r>
              <a:rPr lang="kk-KZ" sz="2400" dirty="0" smtClean="0"/>
              <a:t>неделя15</a:t>
            </a:r>
            <a:r>
              <a:rPr lang="kk-KZ" sz="2400" dirty="0" smtClean="0"/>
              <a:t>)/7</a:t>
            </a:r>
            <a:endParaRPr lang="kk-KZ" sz="2400" dirty="0" smtClean="0"/>
          </a:p>
          <a:p>
            <a:endParaRPr lang="ru-RU" sz="2400" dirty="0" smtClean="0"/>
          </a:p>
          <a:p>
            <a:r>
              <a:rPr lang="kk-KZ" sz="2400" dirty="0" smtClean="0"/>
              <a:t>РК1 = Промежуточный тест 1</a:t>
            </a:r>
            <a:endParaRPr lang="ru-RU" sz="2400" dirty="0" smtClean="0"/>
          </a:p>
          <a:p>
            <a:r>
              <a:rPr lang="kk-KZ" sz="2400" dirty="0" smtClean="0"/>
              <a:t>РК2 = Промежуточный тест 2</a:t>
            </a:r>
          </a:p>
          <a:p>
            <a:endParaRPr lang="ru-RU" sz="2400" dirty="0" smtClean="0"/>
          </a:p>
          <a:p>
            <a:r>
              <a:rPr lang="kk-KZ" sz="2400" dirty="0" smtClean="0"/>
              <a:t>Р1=2/3 * ТУ1 +1/3 * РК1</a:t>
            </a:r>
            <a:endParaRPr lang="ru-RU" sz="2400" dirty="0" smtClean="0"/>
          </a:p>
          <a:p>
            <a:r>
              <a:rPr lang="kk-KZ" sz="2400" dirty="0" smtClean="0"/>
              <a:t>Р2=2/3 * ТУ2 + 1/3 * РК2</a:t>
            </a:r>
          </a:p>
          <a:p>
            <a:endParaRPr lang="ru-RU" sz="2400" dirty="0" smtClean="0"/>
          </a:p>
          <a:p>
            <a:r>
              <a:rPr lang="kk-KZ" sz="2400" dirty="0" smtClean="0"/>
              <a:t>РД = (Р1+Р2)/2</a:t>
            </a:r>
            <a:endParaRPr lang="ru-RU" sz="2400" dirty="0" smtClean="0"/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* ТУ1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kk-KZ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ТУ2, РК1, РК2, Р1, Р2, РД </a:t>
            </a:r>
            <a:r>
              <a:rPr lang="ru-RU" sz="24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&gt; = 50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Прямая соединительная линия 11"/>
          <p:cNvCxnSpPr/>
          <p:nvPr/>
        </p:nvCxnSpPr>
        <p:spPr>
          <a:xfrm>
            <a:off x="287338" y="646793"/>
            <a:ext cx="8856662" cy="0"/>
          </a:xfrm>
          <a:prstGeom prst="line">
            <a:avLst/>
          </a:prstGeom>
          <a:ln w="47625">
            <a:solidFill>
              <a:srgbClr val="3267D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Прямоугольник 9"/>
          <p:cNvSpPr/>
          <p:nvPr/>
        </p:nvSpPr>
        <p:spPr>
          <a:xfrm>
            <a:off x="201881" y="156683"/>
            <a:ext cx="8312727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ОБУЧАЮЩИЕСЯ очной формы обучения</a:t>
            </a:r>
          </a:p>
          <a:p>
            <a:pPr algn="ctr"/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218522" y="1005397"/>
            <a:ext cx="882047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kk-KZ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dirty="0" smtClean="0"/>
              <a:t>Для дисциплин без курсового проекта/работы</a:t>
            </a:r>
          </a:p>
          <a:p>
            <a:pPr algn="ctr"/>
            <a:r>
              <a:rPr lang="kk-KZ" sz="2400" b="1" dirty="0" smtClean="0">
                <a:solidFill>
                  <a:srgbClr val="C00000"/>
                </a:solidFill>
              </a:rPr>
              <a:t>ИО = 0,6*РД+0,4*Экзамен</a:t>
            </a:r>
            <a:endParaRPr lang="ru-RU" sz="2400" b="1" dirty="0" smtClean="0">
              <a:solidFill>
                <a:srgbClr val="C00000"/>
              </a:solidFill>
            </a:endParaRPr>
          </a:p>
          <a:p>
            <a:endParaRPr lang="ru-RU" sz="2400" dirty="0" smtClean="0"/>
          </a:p>
          <a:p>
            <a:pPr algn="ctr"/>
            <a:r>
              <a:rPr lang="ru-RU" sz="2400" dirty="0" smtClean="0"/>
              <a:t>Для дисциплин с курсовым проектом/работой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</a:rPr>
              <a:t>ИО=РД*0,6+Экзамен*0,2+КУРСОВАЯ *0,2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en-US" sz="2400" b="1" cap="all" dirty="0" smtClean="0"/>
          </a:p>
          <a:p>
            <a:pPr algn="ctr"/>
            <a:r>
              <a:rPr lang="kk-KZ" sz="2400" b="1" cap="all" dirty="0" smtClean="0"/>
              <a:t>Оценивание практики</a:t>
            </a:r>
            <a:endParaRPr lang="ru-RU" sz="2400" dirty="0" smtClean="0"/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r>
              <a:rPr lang="ru-RU" sz="2400" b="1" dirty="0" err="1" smtClean="0">
                <a:solidFill>
                  <a:srgbClr val="C00000"/>
                </a:solidFill>
              </a:rPr>
              <a:t>ИО=Оценка</a:t>
            </a:r>
            <a:r>
              <a:rPr lang="ru-RU" sz="2400" b="1" dirty="0" smtClean="0">
                <a:solidFill>
                  <a:srgbClr val="C00000"/>
                </a:solidFill>
              </a:rPr>
              <a:t> руководителя *0,6+Оценка </a:t>
            </a:r>
            <a:r>
              <a:rPr lang="kk-KZ" sz="2400" b="1" dirty="0" smtClean="0">
                <a:solidFill>
                  <a:srgbClr val="C00000"/>
                </a:solidFill>
              </a:rPr>
              <a:t>за</a:t>
            </a:r>
            <a:r>
              <a:rPr lang="ru-RU" sz="2400" b="1" dirty="0" smtClean="0">
                <a:solidFill>
                  <a:srgbClr val="C00000"/>
                </a:solidFill>
              </a:rPr>
              <a:t> защиту отчёта*0,4</a:t>
            </a:r>
          </a:p>
          <a:p>
            <a:pPr algn="ctr"/>
            <a:endParaRPr lang="ru-RU" sz="2400" b="1" dirty="0" smtClean="0">
              <a:solidFill>
                <a:srgbClr val="C00000"/>
              </a:solidFill>
            </a:endParaRPr>
          </a:p>
          <a:p>
            <a:pPr algn="ctr"/>
            <a:endParaRPr lang="ru-RU" sz="24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8075</TotalTime>
  <Words>961</Words>
  <Application>Microsoft Office PowerPoint</Application>
  <PresentationFormat>Экран (4:3)</PresentationFormat>
  <Paragraphs>137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Слайд 1</vt:lpstr>
      <vt:lpstr>Инструкция по проведению экзаменационной сессии</vt:lpstr>
      <vt:lpstr>Личный кабинет  студента</vt:lpstr>
      <vt:lpstr>Подготовительный этап</vt:lpstr>
      <vt:lpstr>Подготовительный этап</vt:lpstr>
      <vt:lpstr>Подготовительный этап</vt:lpstr>
      <vt:lpstr>Подготовительный этап</vt:lpstr>
      <vt:lpstr>Слайд 8</vt:lpstr>
      <vt:lpstr>Слайд 9</vt:lpstr>
      <vt:lpstr>Слайд 10</vt:lpstr>
      <vt:lpstr>Основной этап</vt:lpstr>
      <vt:lpstr>Апелляция</vt:lpstr>
      <vt:lpstr>Консультативная поддержка студентов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ПК17</dc:creator>
  <cp:lastModifiedBy>ainash_baygushkarova</cp:lastModifiedBy>
  <cp:revision>800</cp:revision>
  <dcterms:created xsi:type="dcterms:W3CDTF">2016-11-09T09:48:00Z</dcterms:created>
  <dcterms:modified xsi:type="dcterms:W3CDTF">2021-04-23T11:14:29Z</dcterms:modified>
</cp:coreProperties>
</file>